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57" r:id="rId4"/>
    <p:sldId id="259" r:id="rId5"/>
    <p:sldId id="265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94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64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2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8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37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03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68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16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1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10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99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C791-568B-422F-A632-F66FA9C85FF4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873D-A098-49E4-B09C-286E9F1E54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24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woXD_RVETg" TargetMode="External"/><Relationship Id="rId2" Type="http://schemas.openxmlformats.org/officeDocument/2006/relationships/hyperlink" Target="https://youtu.be/XqZsoesa55w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youtu.be/H2pDWYBw6Z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WhatsApp Image 2020-05-18 at 21.33.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540552" cy="60932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Engravers MT" pitchFamily="18" charset="0"/>
              </a:rPr>
              <a:t>AKTIVNOSTI ZA NAJMLAĐE</a:t>
            </a:r>
            <a:endParaRPr lang="hr-HR" b="1" dirty="0">
              <a:solidFill>
                <a:schemeClr val="tx2">
                  <a:lumMod val="75000"/>
                </a:schemeClr>
              </a:solidFill>
              <a:latin typeface="Engravers MT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Link pjesmica za naše najmlađe: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BABY SHARK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https://youtu.be/XqZsoesa55w</a:t>
            </a:r>
            <a:r>
              <a:rPr lang="hr-HR" dirty="0" smtClean="0"/>
              <a:t> </a:t>
            </a:r>
          </a:p>
          <a:p>
            <a:r>
              <a:rPr lang="hr-HR" dirty="0" smtClean="0"/>
              <a:t>Djeca u videu pokazuju plesne pokrete 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A RAM SAM </a:t>
            </a:r>
            <a:r>
              <a:rPr lang="hr-HR" dirty="0" err="1" smtClean="0"/>
              <a:t>SAM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https://youtu.be/HwoXD_RVETg</a:t>
            </a:r>
            <a:endParaRPr lang="hr-HR" dirty="0" smtClean="0"/>
          </a:p>
          <a:p>
            <a:r>
              <a:rPr lang="hr-HR" dirty="0" smtClean="0"/>
              <a:t>Animatori u videu pokazuju plesne pokrete, bitno je da djeca točno prate ritam melodije koliko oni to mogu.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1506" name="Picture 2" descr="Best Baby Shark GIFs | Gfyca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816424" cy="2037682"/>
          </a:xfrm>
          <a:prstGeom prst="rect">
            <a:avLst/>
          </a:prstGeom>
          <a:noFill/>
        </p:spPr>
      </p:pic>
      <p:pic>
        <p:nvPicPr>
          <p:cNvPr id="21508" name="Picture 4" descr="Mickey Mouse Happy Dance GIF by hoppip - Find &amp; Share on GIPH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81128"/>
            <a:ext cx="3168352" cy="2032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r-HR" dirty="0" smtClean="0"/>
              <a:t>Onaj tko djecu uveseljava svako jutro u skupini jest “Klaun </a:t>
            </a:r>
            <a:r>
              <a:rPr lang="hr-HR" dirty="0" err="1" smtClean="0"/>
              <a:t>Čupko</a:t>
            </a:r>
            <a:r>
              <a:rPr lang="hr-HR" dirty="0" smtClean="0"/>
              <a:t>”. Djeca obožavaju skakutati, pljeskati i pjevati uz našeg klauna. </a:t>
            </a:r>
          </a:p>
          <a:p>
            <a:endParaRPr lang="hr-HR" dirty="0" smtClean="0"/>
          </a:p>
          <a:p>
            <a:r>
              <a:rPr lang="hr-HR" dirty="0" smtClean="0">
                <a:hlinkClick r:id="rId2"/>
              </a:rPr>
              <a:t>https://youtu.be/H2pDWYBw6Zk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2530" name="Picture 2" descr="Klaun - gif.ov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275854"/>
            <a:ext cx="3888433" cy="324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ickey Minnie Reading - Mickey And Minnie Mouse Reading | Minnie ...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27063"/>
          <a:stretch>
            <a:fillRect/>
          </a:stretch>
        </p:blipFill>
        <p:spPr bwMode="auto">
          <a:xfrm>
            <a:off x="4895528" y="4337720"/>
            <a:ext cx="4248472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 KRAJ JEDNA OD NAJLJEPŠIH I NAJMIRNIJIH AKTIVNOSTI – ČITANJE PRIČA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endParaRPr lang="hr-HR" i="1" dirty="0" smtClean="0"/>
          </a:p>
          <a:p>
            <a:r>
              <a:rPr lang="hr-HR" b="1" i="1" dirty="0" smtClean="0"/>
              <a:t>“Nijedno dijete nije premalo za slušanje priča, niti preveliko za uživanje u omiljenim pričama koje je već čulo mnogo puta. Roditelji koji čitaju svojoj djeci obično imaju djecu koja vole knjige i vole čitati.”</a:t>
            </a:r>
            <a:r>
              <a:rPr lang="hr-HR" i="1" dirty="0" smtClean="0"/>
              <a:t/>
            </a:r>
            <a:br>
              <a:rPr lang="hr-HR" i="1" dirty="0" smtClean="0"/>
            </a:br>
            <a:endParaRPr lang="hr-HR" i="1" dirty="0" smtClean="0"/>
          </a:p>
          <a:p>
            <a:endParaRPr lang="hr-HR" i="1" dirty="0" smtClean="0"/>
          </a:p>
          <a:p>
            <a:r>
              <a:rPr lang="hr-HR" i="1" dirty="0" smtClean="0"/>
              <a:t>Američka udruga knjižnica, 1999.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vi-VN" dirty="0" smtClean="0"/>
              <a:t>Čitanje za laku noć je idealno:</a:t>
            </a:r>
          </a:p>
          <a:p>
            <a:pPr lvl="1"/>
            <a:r>
              <a:rPr lang="vi-VN" dirty="0" smtClean="0"/>
              <a:t>tada možete biti opušteni i vi</a:t>
            </a:r>
          </a:p>
          <a:p>
            <a:pPr lvl="1"/>
            <a:r>
              <a:rPr lang="vi-VN" dirty="0" smtClean="0"/>
              <a:t>djeca ne vole rastanak u noć – bliskost u čitanju opušta, daje sigurnost</a:t>
            </a:r>
          </a:p>
          <a:p>
            <a:pPr lvl="1"/>
            <a:r>
              <a:rPr lang="vi-VN" dirty="0" smtClean="0"/>
              <a:t>nakon čitanja obično slijede najljepši intimni trenuci između roditelja i djeteta – ne propustite to</a:t>
            </a:r>
          </a:p>
          <a:p>
            <a:endParaRPr lang="hr-HR" dirty="0"/>
          </a:p>
        </p:txBody>
      </p:sp>
      <p:pic>
        <p:nvPicPr>
          <p:cNvPr id="5" name="Slika 4" descr="WhatsApp Image 2020-05-18 at 21.33.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645024"/>
            <a:ext cx="3744416" cy="3003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WhatsApp Image 2020-05-15 at 12.56.3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906" b="30955"/>
          <a:stretch>
            <a:fillRect/>
          </a:stretch>
        </p:blipFill>
        <p:spPr>
          <a:xfrm>
            <a:off x="1187624" y="332656"/>
            <a:ext cx="6552728" cy="5938063"/>
          </a:xfrm>
        </p:spPr>
      </p:pic>
      <p:sp>
        <p:nvSpPr>
          <p:cNvPr id="3" name="TekstniOkvir 2"/>
          <p:cNvSpPr txBox="1"/>
          <p:nvPr/>
        </p:nvSpPr>
        <p:spPr>
          <a:xfrm>
            <a:off x="457200" y="6165305"/>
            <a:ext cx="548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Materijal pripremile: Ana Slugan i Maša </a:t>
            </a:r>
            <a:r>
              <a:rPr lang="hr-HR" smtClean="0"/>
              <a:t>Brzoja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488832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</a:rPr>
              <a:t>GUSJENICE OD ČEPOVA</a:t>
            </a:r>
          </a:p>
          <a:p>
            <a:pPr marL="0" indent="0">
              <a:buNone/>
            </a:pPr>
            <a:endParaRPr lang="hr-HR" sz="2000" b="1" i="1" u="sng" dirty="0" smtClean="0"/>
          </a:p>
          <a:p>
            <a:pPr marL="0" indent="0">
              <a:buNone/>
            </a:pPr>
            <a:r>
              <a:rPr lang="hr-HR" sz="2000" b="1" i="1" u="sng" dirty="0" smtClean="0"/>
              <a:t>Potreban materijal:</a:t>
            </a:r>
          </a:p>
          <a:p>
            <a:pPr marL="0" indent="0">
              <a:buNone/>
            </a:pPr>
            <a:endParaRPr lang="hr-H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hr-HR" sz="2200" i="1" dirty="0" smtClean="0">
                <a:solidFill>
                  <a:schemeClr val="accent2">
                    <a:lumMod val="75000"/>
                  </a:schemeClr>
                </a:solidFill>
              </a:rPr>
              <a:t>čepovi raznih boja</a:t>
            </a:r>
          </a:p>
          <a:p>
            <a:pPr marL="0" indent="0">
              <a:buNone/>
            </a:pPr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200" i="1" dirty="0" smtClean="0">
                <a:solidFill>
                  <a:schemeClr val="accent2">
                    <a:lumMod val="75000"/>
                  </a:schemeClr>
                </a:solidFill>
              </a:rPr>
              <a:t>- šiljak zagrijati i probušiti rupe u sredini čepa</a:t>
            </a:r>
          </a:p>
          <a:p>
            <a:pPr marL="0" indent="0">
              <a:buNone/>
            </a:pPr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200" i="1" dirty="0" smtClean="0">
                <a:solidFill>
                  <a:schemeClr val="accent2">
                    <a:lumMod val="75000"/>
                  </a:schemeClr>
                </a:solidFill>
              </a:rPr>
              <a:t>- kolaž papir</a:t>
            </a:r>
          </a:p>
          <a:p>
            <a:pPr marL="0" indent="0">
              <a:buNone/>
            </a:pPr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200" i="1" dirty="0" smtClean="0">
                <a:solidFill>
                  <a:schemeClr val="accent2">
                    <a:lumMod val="75000"/>
                  </a:schemeClr>
                </a:solidFill>
              </a:rPr>
              <a:t>- škarice  </a:t>
            </a:r>
          </a:p>
          <a:p>
            <a:pPr marL="0" indent="0">
              <a:buNone/>
            </a:pPr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200" i="1" dirty="0" smtClean="0">
                <a:solidFill>
                  <a:schemeClr val="accent2">
                    <a:lumMod val="75000"/>
                  </a:schemeClr>
                </a:solidFill>
              </a:rPr>
              <a:t>- ljepilo </a:t>
            </a:r>
          </a:p>
          <a:p>
            <a:pPr marL="0" indent="0">
              <a:buNone/>
            </a:pPr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200" i="1" dirty="0" smtClean="0">
                <a:solidFill>
                  <a:schemeClr val="accent2">
                    <a:lumMod val="75000"/>
                  </a:schemeClr>
                </a:solidFill>
              </a:rPr>
              <a:t>- špaga </a:t>
            </a:r>
          </a:p>
          <a:p>
            <a:pPr marL="0" indent="0">
              <a:buNone/>
            </a:pPr>
            <a:r>
              <a:rPr lang="hr-HR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200" i="1" dirty="0" smtClean="0">
                <a:solidFill>
                  <a:schemeClr val="accent2">
                    <a:lumMod val="75000"/>
                  </a:schemeClr>
                </a:solidFill>
              </a:rPr>
              <a:t>- vruće ljepilo</a:t>
            </a:r>
          </a:p>
          <a:p>
            <a:pPr marL="0" indent="0">
              <a:buNone/>
            </a:pPr>
            <a:endParaRPr lang="hr-H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Napraviti rupe u sredini svakog čepa. Vrućim ljepilom zalijepiti špagu na prvi čep s unutarnje strane. Nakon toga djeca mogu sama nizati čepove po želji ili po boji. Kad su gotova s nizanjem na zadnjem čepu se zaveže čvor. Na prvi čep koji predstavlja glavu, mogu se zalijepiti oči izrezane od kolaža.</a:t>
            </a:r>
          </a:p>
          <a:p>
            <a:pPr marL="0" indent="0">
              <a:buNone/>
            </a:pPr>
            <a:r>
              <a:rPr lang="hr-HR" sz="2000" dirty="0" smtClean="0"/>
              <a:t> Možete napraviti cijelu obitelj gusjenica. Gusjenice se mogu slagat po veličinia, a mogu se napisat brojevi pa starija djeca mogu slagati čepove po brojevima od najmanjeg do najvećeg.</a:t>
            </a:r>
          </a:p>
          <a:p>
            <a:pPr marL="0" indent="0">
              <a:buNone/>
            </a:pPr>
            <a:r>
              <a:rPr lang="hr-HR" sz="2000" dirty="0" smtClean="0"/>
              <a:t>Želimo vam ugodnu zabavu!</a:t>
            </a:r>
            <a:endParaRPr lang="hr-HR" sz="1800" dirty="0"/>
          </a:p>
        </p:txBody>
      </p:sp>
      <p:pic>
        <p:nvPicPr>
          <p:cNvPr id="8" name="Picture 2" descr="C:\Users\Brzoja\Downloads\Screenshot_20200517_23041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564"/>
            <a:ext cx="3565110" cy="19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Brzoja\Downloads\Screenshot_20200518_224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642728" cy="19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zoja\Downloads\IMG-20200403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72" y="268801"/>
            <a:ext cx="4320481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8" y="260647"/>
            <a:ext cx="4321814" cy="576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8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rzoja\Downloads\IMG-20200403-WA001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95" b="23295"/>
          <a:stretch/>
        </p:blipFill>
        <p:spPr bwMode="auto">
          <a:xfrm>
            <a:off x="4427984" y="-2039350"/>
            <a:ext cx="471601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" t="31096" r="1070" b="-31096"/>
          <a:stretch/>
        </p:blipFill>
        <p:spPr bwMode="auto">
          <a:xfrm>
            <a:off x="116023" y="3789039"/>
            <a:ext cx="5040560" cy="62516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00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hr-HR" sz="2800" b="1" dirty="0" smtClean="0"/>
              <a:t>IGRE ZA RAZVOJ KONCENTRACIJE</a:t>
            </a:r>
          </a:p>
          <a:p>
            <a:pPr marL="0" indent="0">
              <a:buNone/>
            </a:pPr>
            <a:r>
              <a:rPr lang="hr-HR" sz="1800" b="1" dirty="0"/>
              <a:t> </a:t>
            </a:r>
            <a:r>
              <a:rPr lang="hr-HR" sz="1800" b="1" dirty="0" smtClean="0"/>
              <a:t>    MATERIJALI:</a:t>
            </a:r>
          </a:p>
          <a:p>
            <a:pPr marL="0" indent="0">
              <a:buNone/>
            </a:pPr>
            <a:r>
              <a:rPr lang="hr-HR" sz="1800" dirty="0" smtClean="0"/>
              <a:t>           - 2 ili više papira A4</a:t>
            </a:r>
          </a:p>
          <a:p>
            <a:pPr marL="0" indent="0">
              <a:buNone/>
            </a:pPr>
            <a:r>
              <a:rPr lang="hr-HR" sz="1800" dirty="0" smtClean="0"/>
              <a:t>           - flomasteri</a:t>
            </a:r>
          </a:p>
          <a:p>
            <a:pPr>
              <a:buFontTx/>
              <a:buChar char="-"/>
            </a:pPr>
            <a:r>
              <a:rPr lang="hr-HR" sz="1800" dirty="0" smtClean="0"/>
              <a:t>     - grah, bademi, slanutak isl.</a:t>
            </a:r>
          </a:p>
          <a:p>
            <a:pPr>
              <a:buFontTx/>
              <a:buChar char="-"/>
            </a:pP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      1. Na papire nacrtati različite uzorke</a:t>
            </a:r>
          </a:p>
          <a:p>
            <a:pPr marL="0" indent="0">
              <a:buNone/>
            </a:pPr>
            <a:r>
              <a:rPr lang="hr-HR" sz="1800" dirty="0" smtClean="0"/>
              <a:t>      2. Slagati grah ( ili nešto drugo) po uzorku, jedan do drugog do kraja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</a:t>
            </a:r>
          </a:p>
          <a:p>
            <a:pPr marL="0" indent="0">
              <a:buNone/>
            </a:pPr>
            <a:r>
              <a:rPr lang="hr-HR" sz="1800" dirty="0" smtClean="0"/>
              <a:t>      Igra se može koristiti i kao predložak za crtanje po linijama uzorka. Tada se vježba                      grafomotorika i koordinacija oko- ruka koje su važne za predpisačke i čitačke vještine. </a:t>
            </a:r>
          </a:p>
          <a:p>
            <a:pPr marL="0" indent="0" algn="ctr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10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31885"/>
            <a:ext cx="4176464" cy="318109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IGRA AUTIĆIMA</a:t>
            </a:r>
          </a:p>
          <a:p>
            <a:r>
              <a:rPr lang="hr-HR" sz="1800" u="sng" dirty="0" smtClean="0"/>
              <a:t>MATERIJALI:</a:t>
            </a:r>
          </a:p>
          <a:p>
            <a:r>
              <a:rPr lang="hr-HR" sz="1800" dirty="0" smtClean="0"/>
              <a:t>- autići različitih boja</a:t>
            </a:r>
          </a:p>
          <a:p>
            <a:r>
              <a:rPr lang="hr-HR" sz="1800" dirty="0" smtClean="0"/>
              <a:t>- veliki jednobojni papir</a:t>
            </a:r>
          </a:p>
          <a:p>
            <a:r>
              <a:rPr lang="hr-HR" sz="1800" dirty="0" smtClean="0"/>
              <a:t>- flomasteri u istoj boji kao autići</a:t>
            </a:r>
          </a:p>
          <a:p>
            <a:r>
              <a:rPr lang="hr-HR" sz="1800" dirty="0" smtClean="0"/>
              <a:t>1.  Na papir se iscrtaju različite linije. npr. cik-cak, valovite i sl. Boja linije mora odgovarati boji autića.</a:t>
            </a:r>
          </a:p>
          <a:p>
            <a:r>
              <a:rPr lang="hr-HR" sz="1800" dirty="0" smtClean="0"/>
              <a:t>2.  autiće posložiti na početak linije prema odgovarajućoj boji.</a:t>
            </a:r>
          </a:p>
          <a:p>
            <a:r>
              <a:rPr lang="hr-HR" sz="1800" dirty="0" smtClean="0"/>
              <a:t>3. Autiće se pokreće po liniji od početka do kraja, prateći njen uzorak.</a:t>
            </a:r>
          </a:p>
          <a:p>
            <a:endParaRPr lang="hr-HR" sz="1800" dirty="0"/>
          </a:p>
          <a:p>
            <a:r>
              <a:rPr lang="hr-HR" sz="1800" dirty="0" smtClean="0"/>
              <a:t>Igra potiče razvoj pažnje i okulomotornu koordinaciju.</a:t>
            </a:r>
          </a:p>
          <a:p>
            <a:r>
              <a:rPr lang="hr-HR" sz="1800" dirty="0" smtClean="0"/>
              <a:t>U igri može sudjelovati više igrača. Tada je igra natjecateljska. Pobjednik je onaj koji prvi doveze autić na cilj, a da pritom  ne ispadne s linije.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66" y="65841"/>
            <a:ext cx="4828233" cy="321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7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Brzoja\Downloads\Screenshot_20200517_200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604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100" name="Picture 4" descr="C:\Users\Brzoja\Downloads\Screenshot_20200517_230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88432" cy="53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zoja\Downloads\Screenshot_20200517_201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5048"/>
            <a:ext cx="395431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rzoja\Downloads\Screenshot_20200517_231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8" y="591092"/>
            <a:ext cx="3425401" cy="57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key Mouse 90th Anniversary | Line Sticker | Mickey mouse and ..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3524250" cy="28575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GLAZBENO-POKRETNE AKTIVNOSTI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4040188" cy="4641379"/>
          </a:xfrm>
        </p:spPr>
        <p:txBody>
          <a:bodyPr/>
          <a:lstStyle/>
          <a:p>
            <a:r>
              <a:rPr lang="hr-HR" dirty="0" smtClean="0"/>
              <a:t>Glazba je glavni element koji utječe na emocionalni razvoj, u djetetovom svijetu. Ona u djetetu budi najdublje i neopisive osjećaje.</a:t>
            </a:r>
          </a:p>
          <a:p>
            <a:r>
              <a:rPr lang="hr-HR" dirty="0" smtClean="0"/>
              <a:t>Glazba je moćno sredstvo za razvijanje društvenog razvoj djeteta, točnije djetetove socijalizacije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02225" y="2060848"/>
            <a:ext cx="4041775" cy="4569371"/>
          </a:xfrm>
        </p:spPr>
        <p:txBody>
          <a:bodyPr/>
          <a:lstStyle/>
          <a:p>
            <a:r>
              <a:rPr lang="hr-HR" dirty="0" smtClean="0"/>
              <a:t>Glazba, također, pozitivno utječe na razvoj govora i jezika. Djeca se prirodno poigravaju riječima, i to na ritmičan i melodičan način</a:t>
            </a:r>
          </a:p>
          <a:p>
            <a:r>
              <a:rPr lang="hr-HR" dirty="0" smtClean="0">
                <a:sym typeface="Wingdings" pitchFamily="2" charset="2"/>
              </a:rPr>
              <a:t> </a:t>
            </a:r>
            <a:r>
              <a:rPr lang="hr-HR" dirty="0" smtClean="0"/>
              <a:t>Vježbe za pokret tijela i sveukupno gibanje koje su povezane s ritmom, pokreću spontani tjelesni odgovor na onu glazbu koju je dijete slušalo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586</Words>
  <Application>Microsoft Office PowerPoint</Application>
  <PresentationFormat>Prikaz na zaslonu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Engravers MT</vt:lpstr>
      <vt:lpstr>Wingdings</vt:lpstr>
      <vt:lpstr>Office Theme</vt:lpstr>
      <vt:lpstr>AKTIVNOSTI ZA NAJMLAĐE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GLAZBENO-POKRETNE AKTIVNOSTI</vt:lpstr>
      <vt:lpstr>Link pjesmica za naše najmlađe:</vt:lpstr>
      <vt:lpstr>PowerPoint prezentacija</vt:lpstr>
      <vt:lpstr>ZA KRAJ JEDNA OD NAJLJEPŠIH I NAJMIRNIJIH AKTIVNOSTI – ČITANJE PRIČA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2020-05-17T14:00:02Z</dcterms:created>
  <dcterms:modified xsi:type="dcterms:W3CDTF">2020-05-21T06:13:20Z</dcterms:modified>
</cp:coreProperties>
</file>